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Pacifico"/>
      <p:regular r:id="rId19"/>
    </p:embeddedFont>
    <p:embeddedFont>
      <p:font typeface="Merriweather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22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erriweather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acifico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fdf6ee7ad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fdf6ee7a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fdf6ee7ad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fdf6ee7a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00082d808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00082d80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8230cd991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8230cd99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8230cd991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8230cd99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8230cd991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8230cd99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2.gif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3.jpg"/><Relationship Id="rId4" Type="http://schemas.openxmlformats.org/officeDocument/2006/relationships/image" Target="../media/image11.gif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719633"/>
            <a:ext cx="8520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504747"/>
            <a:ext cx="42426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1108233"/>
            <a:ext cx="5334900" cy="16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828567"/>
            <a:ext cx="5334900" cy="12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Diapositiva de título">
  <p:cSld name="12_Diapositiva de título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Trabajo\Vicerrectorado de Planificación\Presentación Reestructuración de Departamentos\Rec\Fondo Azul.jpg" id="61" name="Google Shape;6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9144000" cy="68698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Recursos\Logos\Logo UCM 2012\Marca UCM logo Blanco.gif" id="62" name="Google Shape;6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9912" y="332656"/>
            <a:ext cx="1584176" cy="1455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ítulo y objetos">
  <p:cSld name="2_Título y objeto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2">
            <a:alphaModFix/>
          </a:blip>
          <a:srcRect b="0" l="0" r="0" t="68644"/>
          <a:stretch/>
        </p:blipFill>
        <p:spPr>
          <a:xfrm>
            <a:off x="0" y="5949984"/>
            <a:ext cx="9144000" cy="91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65383" l="0" r="0" t="0"/>
          <a:stretch/>
        </p:blipFill>
        <p:spPr>
          <a:xfrm>
            <a:off x="0" y="0"/>
            <a:ext cx="9144000" cy="10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2580700" y="1421775"/>
            <a:ext cx="394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objetos">
  <p:cSld name="1_Título y objeto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Trabajo\Vicerrectorado de Planificación\Presentación Reestructuración de Departamentos\Rec\Fondo muy claro.jpg" id="68" name="Google Shape;6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9144000" cy="6869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Trabajo\Vicerrectorado de Planificación\Presentación Reestructuración de Departamentos\Rec\Fondo Azul.jpg"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0" t="94985"/>
          <a:stretch/>
        </p:blipFill>
        <p:spPr>
          <a:xfrm>
            <a:off x="0" y="6525344"/>
            <a:ext cx="9144000" cy="34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Trabajo\Vicerrectorado de Planificación\Presentación Reestructuración de Departamentos\Rec\Fondo Azul.jpg" id="70" name="Google Shape;70;p15"/>
          <p:cNvPicPr preferRelativeResize="0"/>
          <p:nvPr/>
        </p:nvPicPr>
        <p:blipFill rotWithShape="1">
          <a:blip r:embed="rId3">
            <a:alphaModFix/>
          </a:blip>
          <a:srcRect b="89917" l="0" r="0" t="0"/>
          <a:stretch/>
        </p:blipFill>
        <p:spPr>
          <a:xfrm>
            <a:off x="0" y="0"/>
            <a:ext cx="9144000" cy="692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Recursos\Logos\Logo UCM 2012\Marca UCM Alternativa logo blanco.gif" id="71" name="Google Shape;7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428" y="150540"/>
            <a:ext cx="1800201" cy="463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64132"/>
            <a:ext cx="9144250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719633"/>
            <a:ext cx="8520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58833"/>
            <a:ext cx="4313625" cy="5865687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5860653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667900"/>
            <a:ext cx="37065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667900"/>
            <a:ext cx="4166400" cy="54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2007600"/>
            <a:ext cx="3999900" cy="41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2007600"/>
            <a:ext cx="3999900" cy="41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667900"/>
            <a:ext cx="3127500" cy="24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3187533"/>
            <a:ext cx="3127500" cy="30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1064800"/>
            <a:ext cx="6247800" cy="47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667900"/>
            <a:ext cx="3704400" cy="27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3502300"/>
            <a:ext cx="3704400" cy="1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667900"/>
            <a:ext cx="3954000" cy="54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5825333"/>
            <a:ext cx="9144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6028533"/>
            <a:ext cx="7979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gradFill>
          <a:gsLst>
            <a:gs pos="0">
              <a:srgbClr val="4B5776"/>
            </a:gs>
            <a:gs pos="100000">
              <a:srgbClr val="1A1D2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755576" y="3356992"/>
            <a:ext cx="74796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3755817" y="6237312"/>
            <a:ext cx="50838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Facultad de 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Informática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2831400" y="4876225"/>
            <a:ext cx="348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Alejandro Segarra Chacón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Óscar Maya Jiménez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David Casiano Flores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719633"/>
            <a:ext cx="8520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ES" sz="4700"/>
              <a:t>BAFTA</a:t>
            </a:r>
            <a:endParaRPr sz="4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3101550" y="1226525"/>
            <a:ext cx="294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>
                <a:latin typeface="Pacifico"/>
                <a:ea typeface="Pacifico"/>
                <a:cs typeface="Pacifico"/>
                <a:sym typeface="Pacifico"/>
              </a:rPr>
              <a:t>Idea general</a:t>
            </a:r>
            <a:endParaRPr sz="3000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00" y="1873025"/>
            <a:ext cx="3145865" cy="20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4">
            <a:alphaModFix/>
          </a:blip>
          <a:srcRect b="0" l="33507" r="33969" t="50517"/>
          <a:stretch/>
        </p:blipFill>
        <p:spPr>
          <a:xfrm>
            <a:off x="3101550" y="3727325"/>
            <a:ext cx="1535050" cy="14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4725" y="2273900"/>
            <a:ext cx="2143000" cy="2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2368800" y="1226525"/>
            <a:ext cx="440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>
                <a:latin typeface="Pacifico"/>
                <a:ea typeface="Pacifico"/>
                <a:cs typeface="Pacifico"/>
                <a:sym typeface="Pacifico"/>
              </a:rPr>
              <a:t>Cómo ganar o perder</a:t>
            </a:r>
            <a:endParaRPr sz="3000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75" y="2381725"/>
            <a:ext cx="3623549" cy="241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800" y="2314773"/>
            <a:ext cx="3823250" cy="25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/>
        </p:nvSpPr>
        <p:spPr>
          <a:xfrm>
            <a:off x="2368800" y="1226525"/>
            <a:ext cx="440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>
                <a:latin typeface="Pacifico"/>
                <a:ea typeface="Pacifico"/>
                <a:cs typeface="Pacifico"/>
                <a:sym typeface="Pacifico"/>
              </a:rPr>
              <a:t>La audiencia</a:t>
            </a:r>
            <a:endParaRPr sz="3000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99" y="2335375"/>
            <a:ext cx="3771150" cy="218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275" y="2179805"/>
            <a:ext cx="3771150" cy="2498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/>
        </p:nvSpPr>
        <p:spPr>
          <a:xfrm>
            <a:off x="2172750" y="1226525"/>
            <a:ext cx="479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>
                <a:latin typeface="Pacifico"/>
                <a:ea typeface="Pacifico"/>
                <a:cs typeface="Pacifico"/>
                <a:sym typeface="Pacifico"/>
              </a:rPr>
              <a:t>Las emociones como recursos</a:t>
            </a:r>
            <a:endParaRPr sz="3000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75" y="2038750"/>
            <a:ext cx="1911500" cy="16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375" y="3792825"/>
            <a:ext cx="2075275" cy="19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1025" y="2844900"/>
            <a:ext cx="2075275" cy="2250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5775" y="2561025"/>
            <a:ext cx="2143000" cy="2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/>
        </p:nvSpPr>
        <p:spPr>
          <a:xfrm>
            <a:off x="2172750" y="1226525"/>
            <a:ext cx="479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>
                <a:latin typeface="Pacifico"/>
                <a:ea typeface="Pacifico"/>
                <a:cs typeface="Pacifico"/>
                <a:sym typeface="Pacifico"/>
              </a:rPr>
              <a:t>Las emociones en las cartas</a:t>
            </a:r>
            <a:endParaRPr sz="3000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72" y="2233601"/>
            <a:ext cx="2160224" cy="306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889" y="2233588"/>
            <a:ext cx="2160224" cy="306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8524" y="2233588"/>
            <a:ext cx="2160224" cy="3063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/>
        </p:nvSpPr>
        <p:spPr>
          <a:xfrm>
            <a:off x="2172750" y="1226525"/>
            <a:ext cx="479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>
                <a:latin typeface="Pacifico"/>
                <a:ea typeface="Pacifico"/>
                <a:cs typeface="Pacifico"/>
                <a:sym typeface="Pacifico"/>
              </a:rPr>
              <a:t>Las cartas</a:t>
            </a:r>
            <a:endParaRPr sz="3000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72" y="2233601"/>
            <a:ext cx="2160224" cy="306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889" y="2233588"/>
            <a:ext cx="2160224" cy="306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8524" y="2233588"/>
            <a:ext cx="2160224" cy="3063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b="-9553" l="0" r="0" t="0"/>
          <a:stretch/>
        </p:blipFill>
        <p:spPr>
          <a:xfrm>
            <a:off x="533625" y="1190475"/>
            <a:ext cx="8076750" cy="49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533625" y="1190475"/>
            <a:ext cx="479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>
                <a:latin typeface="Pacifico"/>
                <a:ea typeface="Pacifico"/>
                <a:cs typeface="Pacifico"/>
                <a:sym typeface="Pacifico"/>
              </a:rPr>
              <a:t>UML</a:t>
            </a:r>
            <a:endParaRPr sz="30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/>
        </p:nvSpPr>
        <p:spPr>
          <a:xfrm>
            <a:off x="2172750" y="1226525"/>
            <a:ext cx="479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>
                <a:latin typeface="Pacifico"/>
                <a:ea typeface="Pacifico"/>
                <a:cs typeface="Pacifico"/>
                <a:sym typeface="Pacifico"/>
              </a:rPr>
              <a:t>Plan para próximos hitos</a:t>
            </a:r>
            <a:endParaRPr sz="30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397550" y="2382300"/>
            <a:ext cx="3854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Roboto"/>
                <a:ea typeface="Roboto"/>
                <a:cs typeface="Roboto"/>
                <a:sym typeface="Roboto"/>
              </a:rPr>
              <a:t>Para el Hito 2: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-ES">
                <a:latin typeface="Roboto"/>
                <a:ea typeface="Roboto"/>
                <a:cs typeface="Roboto"/>
                <a:sym typeface="Roboto"/>
              </a:rPr>
              <a:t>Tener las mecanicas base funcionando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-ES">
                <a:latin typeface="Roboto"/>
                <a:ea typeface="Roboto"/>
                <a:cs typeface="Roboto"/>
                <a:sym typeface="Roboto"/>
              </a:rPr>
              <a:t>La pagina web totalmente terminada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-ES">
                <a:latin typeface="Roboto"/>
                <a:ea typeface="Roboto"/>
                <a:cs typeface="Roboto"/>
                <a:sym typeface="Roboto"/>
              </a:rPr>
              <a:t>Todas las cartas diseñadas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4251650" y="3627775"/>
            <a:ext cx="385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Roboto"/>
                <a:ea typeface="Roboto"/>
                <a:cs typeface="Roboto"/>
                <a:sym typeface="Roboto"/>
              </a:rPr>
              <a:t>Para el Hito 3: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-ES">
                <a:latin typeface="Roboto"/>
                <a:ea typeface="Roboto"/>
                <a:cs typeface="Roboto"/>
                <a:sym typeface="Roboto"/>
              </a:rPr>
              <a:t>Tener todas las cartas implementadas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s-ES">
                <a:latin typeface="Roboto"/>
                <a:ea typeface="Roboto"/>
                <a:cs typeface="Roboto"/>
                <a:sym typeface="Roboto"/>
              </a:rPr>
              <a:t>Sonidos y artes finales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